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8" r:id="rId3"/>
    <p:sldId id="277" r:id="rId4"/>
    <p:sldId id="284" r:id="rId5"/>
    <p:sldId id="258" r:id="rId6"/>
    <p:sldId id="271" r:id="rId7"/>
    <p:sldId id="272" r:id="rId8"/>
    <p:sldId id="273" r:id="rId9"/>
    <p:sldId id="288" r:id="rId10"/>
    <p:sldId id="289" r:id="rId11"/>
    <p:sldId id="293" r:id="rId12"/>
    <p:sldId id="294" r:id="rId13"/>
    <p:sldId id="279" r:id="rId14"/>
    <p:sldId id="287" r:id="rId15"/>
    <p:sldId id="280" r:id="rId16"/>
    <p:sldId id="274" r:id="rId17"/>
    <p:sldId id="275" r:id="rId18"/>
    <p:sldId id="286" r:id="rId19"/>
    <p:sldId id="276" r:id="rId20"/>
    <p:sldId id="290" r:id="rId21"/>
    <p:sldId id="291" r:id="rId22"/>
    <p:sldId id="292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Hoi-yeung Ocean" initials="LHO" lastIdx="4" clrIdx="0">
    <p:extLst>
      <p:ext uri="{19B8F6BF-5375-455C-9EA6-DF929625EA0E}">
        <p15:presenceInfo xmlns:p15="http://schemas.microsoft.com/office/powerpoint/2012/main" userId="S-1-5-21-2637006528-1015924553-1750768987-799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055"/>
    <a:srgbClr val="437817"/>
    <a:srgbClr val="498419"/>
    <a:srgbClr val="9ACBF3"/>
    <a:srgbClr val="B5D5F6"/>
    <a:srgbClr val="6BBC23"/>
    <a:srgbClr val="8475D3"/>
    <a:srgbClr val="EC468C"/>
    <a:srgbClr val="ED94F0"/>
    <a:srgbClr val="4A4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1/20/2022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1/20/2022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1/20/2022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mm.edcity.hk/media/1_tjh0ht5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7299" y="2966484"/>
            <a:ext cx="6858002" cy="1828800"/>
          </a:xfrm>
        </p:spPr>
        <p:txBody>
          <a:bodyPr>
            <a:normAutofit/>
          </a:bodyPr>
          <a:lstStyle/>
          <a:p>
            <a:pPr algn="ctr"/>
            <a:r>
              <a:rPr lang="zh-TW" altLang="zh-HK" sz="4800" b="1" dirty="0" smtClean="0">
                <a:solidFill>
                  <a:srgbClr val="3B6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有聲</a:t>
            </a:r>
            <a:r>
              <a:rPr lang="zh-TW" altLang="zh-HK" sz="4800" b="1" dirty="0">
                <a:solidFill>
                  <a:srgbClr val="3B6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故事繪</a:t>
            </a:r>
            <a:r>
              <a:rPr lang="zh-TW" altLang="zh-HK" sz="4800" b="1" dirty="0" smtClean="0">
                <a:solidFill>
                  <a:srgbClr val="3B6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endParaRPr lang="en-US" sz="4800" b="1" dirty="0">
              <a:solidFill>
                <a:srgbClr val="3B6B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7299" y="4720856"/>
            <a:ext cx="6858002" cy="914400"/>
          </a:xfrm>
        </p:spPr>
        <p:txBody>
          <a:bodyPr>
            <a:normAutofit/>
          </a:bodyPr>
          <a:lstStyle/>
          <a:p>
            <a:pPr algn="ctr"/>
            <a:r>
              <a:rPr lang="zh-TW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</a:t>
            </a:r>
            <a:r>
              <a:rPr lang="zh-HK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﹙三</a:t>
            </a:r>
            <a:r>
              <a:rPr lang="zh-HK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﹚權利</a:t>
            </a:r>
            <a:r>
              <a:rPr lang="zh-HK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HK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義務</a:t>
            </a:r>
            <a:endParaRPr lang="en-US" altLang="zh-HK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HK" b="1" dirty="0" smtClean="0">
                <a:solidFill>
                  <a:srgbClr val="B180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b="1" dirty="0" smtClean="0">
                <a:solidFill>
                  <a:srgbClr val="B180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教學演示檔</a:t>
            </a:r>
            <a:r>
              <a:rPr lang="en-US" altLang="zh-HK" b="1" dirty="0" smtClean="0">
                <a:solidFill>
                  <a:srgbClr val="B180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b="1" dirty="0">
              <a:solidFill>
                <a:srgbClr val="B1805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11782"/>
          <a:stretch/>
        </p:blipFill>
        <p:spPr>
          <a:xfrm>
            <a:off x="4004676" y="864695"/>
            <a:ext cx="6003247" cy="297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討論問題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dirty="0">
              <a:solidFill>
                <a:srgbClr val="4D29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3" y="1752600"/>
            <a:ext cx="10439601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zh-HK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</a:t>
            </a:r>
            <a:r>
              <a:rPr lang="zh-HK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學生討論情境一時，可以透過以下的問題，啟發同學思考：</a:t>
            </a:r>
            <a:endParaRPr lang="zh-TW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少芬和嘉嘉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希望</a:t>
            </a:r>
            <a:r>
              <a:rPr lang="zh-HK" altLang="en-US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課室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怎樣的環境？</a:t>
            </a:r>
            <a:endParaRPr lang="zh-TW" altLang="zh-HK" sz="3200" dirty="0">
              <a:solidFill>
                <a:srgbClr val="4781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偉基有甚麼地方做得不對呢？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HK" altLang="en-US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HK" sz="3200" dirty="0">
              <a:solidFill>
                <a:srgbClr val="4781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校規和班規對於課室的衞生問題有沒有指引或規定？</a:t>
            </a:r>
            <a:endParaRPr lang="zh-TW" altLang="zh-HK" sz="3200" dirty="0">
              <a:solidFill>
                <a:srgbClr val="4781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HK" altLang="en-US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11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dirty="0">
              <a:solidFill>
                <a:srgbClr val="4D29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752600"/>
            <a:ext cx="10414662" cy="4229100"/>
          </a:xfrm>
        </p:spPr>
        <p:txBody>
          <a:bodyPr>
            <a:noAutofit/>
          </a:bodyPr>
          <a:lstStyle/>
          <a:p>
            <a:pPr lvl="0"/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認為偉基的想法「管理桌子是他個人的事，大家不應該干涉」合理嗎？</a:t>
            </a:r>
            <a:endParaRPr lang="zh-TW" altLang="zh-HK" sz="3200" dirty="0">
              <a:solidFill>
                <a:srgbClr val="4781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偉基享有使用桌子的權利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en-US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需要負擔的義務是甚麼？</a:t>
            </a:r>
            <a:endParaRPr lang="zh-TW" altLang="zh-HK" sz="3200" dirty="0">
              <a:solidFill>
                <a:srgbClr val="4781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作為班中的一份子，偉基如何可以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</a:t>
            </a:r>
            <a:r>
              <a:rPr lang="zh-TW" altLang="en-US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zh-HK" altLang="en-US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課室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更好呢？</a:t>
            </a:r>
            <a:endParaRPr lang="zh-TW" altLang="zh-HK" sz="3200" dirty="0">
              <a:solidFill>
                <a:srgbClr val="4781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你認為班中同學可以如何鼓勵和協助偉基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</a:t>
            </a:r>
            <a:r>
              <a:rPr lang="zh-TW" altLang="en-US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他的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zh-TW" altLang="zh-HK" sz="3200" dirty="0">
              <a:solidFill>
                <a:srgbClr val="4781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HK" altLang="en-US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57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小總結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與義務的關係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在上述的例子中，同學有使用桌子的權利，同時亦有遵守規則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校規、班規等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和保持課室衞生的義務，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並且須要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顧及其他同學的感受。而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的保障下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，香港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居民享有不同的權利，同時亦要遵守法規和履行義務，以保障大眾和社會的利益。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守法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意識對國家安全的重要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學校裏，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同學遵守規則，才能締造良好的學習環境；而在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社會裏，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人人都奉公守法，社會治安良好，市民才可以安居樂業。因此，守法意識對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國家安全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94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171" y="1491916"/>
            <a:ext cx="6858002" cy="1828800"/>
          </a:xfrm>
        </p:spPr>
        <p:txBody>
          <a:bodyPr>
            <a:normAutofit/>
          </a:bodyPr>
          <a:lstStyle/>
          <a:p>
            <a:r>
              <a:rPr lang="zh-HK" altLang="en-US" sz="5400" dirty="0">
                <a:solidFill>
                  <a:srgbClr val="964F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情境二</a:t>
            </a:r>
            <a:endParaRPr lang="en-US" sz="5400" dirty="0">
              <a:solidFill>
                <a:srgbClr val="964F9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3957" y="3888206"/>
            <a:ext cx="6858002" cy="914400"/>
          </a:xfrm>
        </p:spPr>
        <p:txBody>
          <a:bodyPr>
            <a:noAutofit/>
          </a:bodyPr>
          <a:lstStyle/>
          <a:p>
            <a:pPr algn="ctr"/>
            <a:r>
              <a:rPr lang="zh-HK" altLang="zh-HK" sz="6400" b="1" dirty="0" smtClean="0">
                <a:solidFill>
                  <a:srgbClr val="903C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超越</a:t>
            </a:r>
            <a:r>
              <a:rPr lang="zh-HK" altLang="zh-HK" sz="6400" b="1" dirty="0">
                <a:solidFill>
                  <a:srgbClr val="903C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一百分</a:t>
            </a:r>
            <a:endParaRPr lang="en-US" sz="6400" dirty="0">
              <a:solidFill>
                <a:srgbClr val="903C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58" y="0"/>
            <a:ext cx="4112795" cy="411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32" y="3603028"/>
            <a:ext cx="2700000" cy="270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8" y="3554411"/>
            <a:ext cx="2700000" cy="270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95" y="854411"/>
            <a:ext cx="2700000" cy="270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8" y="903028"/>
            <a:ext cx="2700000" cy="270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3626" y="0"/>
            <a:ext cx="10058402" cy="1219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rgbClr val="4A4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zh-HK" sz="4800" b="1" dirty="0" smtClean="0">
                <a:solidFill>
                  <a:srgbClr val="4A4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角色</a:t>
            </a:r>
            <a:r>
              <a:rPr lang="en-US" altLang="zh-TW" sz="4800" b="1" dirty="0" smtClean="0">
                <a:solidFill>
                  <a:srgbClr val="4A4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i="1" dirty="0" smtClean="0">
                <a:solidFill>
                  <a:srgbClr val="4A41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sz="4800" i="1" dirty="0">
                <a:solidFill>
                  <a:srgbClr val="4A41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r>
              <a:rPr lang="en-US" altLang="zh-TW" sz="4800" i="1" dirty="0" smtClean="0">
                <a:solidFill>
                  <a:srgbClr val="4A41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sz="4800" dirty="0">
              <a:solidFill>
                <a:srgbClr val="4A41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2557049" y="1489301"/>
            <a:ext cx="3298320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</a:t>
            </a:r>
            <a:r>
              <a:rPr lang="zh-TW" altLang="en-US" b="1" u="sng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學業優秀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嘲笑偉業成績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落後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內容版面配置區 2"/>
          <p:cNvSpPr txBox="1">
            <a:spLocks/>
          </p:cNvSpPr>
          <p:nvPr/>
        </p:nvSpPr>
        <p:spPr>
          <a:xfrm>
            <a:off x="8166582" y="1221672"/>
            <a:ext cx="3529126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偉業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因為抱恙缺課，考試成績不理想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批評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勤，並給富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勤冠以多個「花名」</a:t>
            </a:r>
            <a:endParaRPr lang="zh-HK" altLang="en-US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內容版面配置區 2"/>
          <p:cNvSpPr txBox="1">
            <a:spLocks/>
          </p:cNvSpPr>
          <p:nvPr/>
        </p:nvSpPr>
        <p:spPr>
          <a:xfrm>
            <a:off x="2557049" y="3795631"/>
            <a:ext cx="3882388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zh-TW" altLang="en-US" b="1" u="sng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恩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富勤、偉業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共同朋友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275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</a:t>
            </a:r>
            <a:r>
              <a:rPr lang="zh-TW" altLang="en-US" dirty="0" smtClean="0">
                <a:solidFill>
                  <a:srgbClr val="4275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中立</a:t>
            </a:r>
            <a:r>
              <a:rPr lang="zh-TW" altLang="en-US" dirty="0">
                <a:solidFill>
                  <a:srgbClr val="4275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，認為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勤和偉業</a:t>
            </a:r>
            <a:r>
              <a:rPr lang="zh-TW" altLang="en-US" dirty="0" smtClean="0">
                <a:solidFill>
                  <a:srgbClr val="4275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en-US" dirty="0">
                <a:solidFill>
                  <a:srgbClr val="4275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有「言論自由」</a:t>
            </a:r>
            <a:endParaRPr lang="zh-HK" altLang="en-US" dirty="0">
              <a:solidFill>
                <a:srgbClr val="4275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內容版面配置區 2"/>
          <p:cNvSpPr txBox="1">
            <a:spLocks/>
          </p:cNvSpPr>
          <p:nvPr/>
        </p:nvSpPr>
        <p:spPr>
          <a:xfrm>
            <a:off x="8166582" y="3789746"/>
            <a:ext cx="3298320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玲玲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同班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見大家議論紛紛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，過來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了解情況</a:t>
            </a:r>
          </a:p>
        </p:txBody>
      </p:sp>
    </p:spTree>
    <p:extLst>
      <p:ext uri="{BB962C8B-B14F-4D97-AF65-F5344CB8AC3E}">
        <p14:creationId xmlns:p14="http://schemas.microsoft.com/office/powerpoint/2010/main" val="38977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31801" y="1187563"/>
            <a:ext cx="8792769" cy="4968429"/>
          </a:xfrm>
        </p:spPr>
        <p:txBody>
          <a:bodyPr>
            <a:noAutofit/>
          </a:bodyPr>
          <a:lstStyle/>
          <a:p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富勤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一直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努力學習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，學業表現優秀，經常在考試中獲取好成績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rgbClr val="4176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一次他在常識考試中拿到滿分一百分，感到十分得意，便向其他同學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高舉勝利手勢，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表示考試十分簡單，更說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其他同學未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能獲取滿分，是因為不夠用心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rgbClr val="4176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偉業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上學期因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為身體抱恙，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缺課超過一個月，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影響了學習進度，今次的考試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並不理想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rgbClr val="4176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為富勤太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囂張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於是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在校內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討論區聯同其他同學大肆批評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富勤的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身材和樣貌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貼出他的照片</a:t>
            </a:r>
            <a:r>
              <a:rPr lang="zh-TW" altLang="en-US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給他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冠以多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個「花名」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rgbClr val="4176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勤決定還以顏色，在討論區駁斥偉業</a:t>
            </a:r>
            <a:r>
              <a:rPr lang="zh-HK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公開他的成績，並</a:t>
            </a:r>
            <a:r>
              <a:rPr lang="zh-HK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嘲笑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他成績落後。雙方的衝突從線上延續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到學校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一直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互相嘲諷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謾罵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rgbClr val="4176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恩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作為雙方的朋友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，表示自己是中立的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兩人都有「言論自由」。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玲玲聽到大家議論紛紛，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走過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了解情況</a:t>
            </a:r>
            <a:r>
              <a:rPr lang="en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dirty="0">
              <a:solidFill>
                <a:srgbClr val="4176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438595" y="-227295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9E62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故事大綱  </a:t>
            </a:r>
            <a:r>
              <a:rPr lang="en-US" altLang="zh-TW" i="1" dirty="0" smtClean="0">
                <a:solidFill>
                  <a:srgbClr val="9E62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i="1" dirty="0">
                <a:solidFill>
                  <a:srgbClr val="9E62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r>
              <a:rPr lang="en-US" altLang="zh-TW" i="1" dirty="0" smtClean="0">
                <a:solidFill>
                  <a:srgbClr val="9E62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i="1" dirty="0">
              <a:solidFill>
                <a:srgbClr val="9E62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42681" y="382305"/>
            <a:ext cx="2689120" cy="6047594"/>
            <a:chOff x="546142" y="224063"/>
            <a:chExt cx="2689120" cy="604759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934" y="3247657"/>
              <a:ext cx="2680078" cy="151200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935" y="1739218"/>
              <a:ext cx="2683327" cy="151200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935" y="224063"/>
              <a:ext cx="2674761" cy="151200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142" y="4759657"/>
              <a:ext cx="2680554" cy="15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05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10226"/>
            <a:ext cx="10800000" cy="6075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77149" y="643002"/>
            <a:ext cx="1928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HK" altLang="en-US" sz="2400" dirty="0" smtClean="0">
                <a:solidFill>
                  <a:srgbClr val="7F76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</a:t>
            </a:r>
            <a:r>
              <a:rPr lang="zh-HK" altLang="en-US" sz="2400" dirty="0">
                <a:solidFill>
                  <a:srgbClr val="7F76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真的很容易，你們拿不到滿分，是因為不用心做。</a:t>
            </a:r>
          </a:p>
        </p:txBody>
      </p:sp>
      <p:sp>
        <p:nvSpPr>
          <p:cNvPr id="4" name="流程圖: 替代程序 3"/>
          <p:cNvSpPr/>
          <p:nvPr/>
        </p:nvSpPr>
        <p:spPr>
          <a:xfrm>
            <a:off x="10865191" y="201592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498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437817"/>
                </a:solidFill>
                <a:latin typeface="Comic Sans MS" panose="030F0702030302020204" pitchFamily="66" charset="0"/>
              </a:rPr>
              <a:t>1/4</a:t>
            </a:r>
            <a:endParaRPr lang="zh-HK" altLang="en-US" sz="3200" b="1" dirty="0">
              <a:solidFill>
                <a:srgbClr val="43781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10226"/>
            <a:ext cx="10800000" cy="6075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292799" y="993731"/>
            <a:ext cx="1928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HK" altLang="en-US" sz="2400" dirty="0">
                <a:solidFill>
                  <a:srgbClr val="3272B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前陣子抱恙，成績差了</a:t>
            </a:r>
            <a:r>
              <a:rPr lang="zh-HK" altLang="en-US" sz="2400" dirty="0" smtClean="0">
                <a:solidFill>
                  <a:srgbClr val="3272B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很多</a:t>
            </a:r>
            <a:r>
              <a:rPr lang="zh-TW" altLang="en-US" sz="2400" dirty="0" smtClean="0">
                <a:solidFill>
                  <a:srgbClr val="3272B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zh-TW" altLang="en-US" sz="2400" dirty="0">
                <a:solidFill>
                  <a:srgbClr val="3272B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HK" altLang="en-US" sz="2400" dirty="0">
              <a:solidFill>
                <a:srgbClr val="3272B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/>
          <p:cNvSpPr/>
          <p:nvPr/>
        </p:nvSpPr>
        <p:spPr>
          <a:xfrm>
            <a:off x="10865191" y="201592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498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437817"/>
                </a:solidFill>
                <a:latin typeface="Comic Sans MS" panose="030F0702030302020204" pitchFamily="66" charset="0"/>
              </a:rPr>
              <a:t>2/4</a:t>
            </a:r>
            <a:endParaRPr lang="zh-HK" altLang="en-US" sz="3200" b="1" dirty="0">
              <a:solidFill>
                <a:srgbClr val="43781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10226"/>
            <a:ext cx="10800000" cy="6075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141332" y="739728"/>
            <a:ext cx="3010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HK" altLang="en-US" sz="2400" dirty="0">
                <a:solidFill>
                  <a:srgbClr val="8475D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嘿嘿，原來</a:t>
            </a:r>
            <a:r>
              <a:rPr lang="zh-HK" altLang="zh-HK" sz="2400" dirty="0" smtClean="0">
                <a:solidFill>
                  <a:srgbClr val="8475D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偉業</a:t>
            </a:r>
            <a:r>
              <a:rPr lang="zh-HK" altLang="en-US" sz="2400" dirty="0">
                <a:solidFill>
                  <a:srgbClr val="8475D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考試很低分，讓我好好替他「宣傳」一下！</a:t>
            </a:r>
          </a:p>
        </p:txBody>
      </p:sp>
      <p:sp>
        <p:nvSpPr>
          <p:cNvPr id="5" name="流程圖: 替代程序 4"/>
          <p:cNvSpPr/>
          <p:nvPr/>
        </p:nvSpPr>
        <p:spPr>
          <a:xfrm>
            <a:off x="10865191" y="201592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498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437817"/>
                </a:solidFill>
                <a:latin typeface="Comic Sans MS" panose="030F0702030302020204" pitchFamily="66" charset="0"/>
              </a:rPr>
              <a:t>3/4</a:t>
            </a:r>
            <a:endParaRPr lang="zh-HK" altLang="en-US" sz="3200" b="1" dirty="0">
              <a:solidFill>
                <a:srgbClr val="43781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10226"/>
            <a:ext cx="10800000" cy="6075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423170" y="1558912"/>
            <a:ext cx="1448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ED94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我保持中立。他們</a:t>
            </a:r>
            <a:r>
              <a:rPr lang="zh-TW" altLang="en-US" sz="2000" dirty="0">
                <a:solidFill>
                  <a:srgbClr val="ED94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HK" altLang="en-US" sz="2000" dirty="0" smtClean="0">
                <a:solidFill>
                  <a:srgbClr val="ED94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有「</a:t>
            </a:r>
            <a:r>
              <a:rPr lang="zh-HK" altLang="en-US" sz="2000" dirty="0">
                <a:solidFill>
                  <a:srgbClr val="ED94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言論自由</a:t>
            </a:r>
            <a:r>
              <a:rPr lang="zh-HK" altLang="en-US" sz="2000" dirty="0" smtClean="0">
                <a:solidFill>
                  <a:srgbClr val="ED94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zh-HK" altLang="en-US" sz="2000" dirty="0">
              <a:solidFill>
                <a:srgbClr val="ED94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668128" y="1055716"/>
            <a:ext cx="147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HK" altLang="en-US" sz="2000" dirty="0">
                <a:solidFill>
                  <a:srgbClr val="EC46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富勤、偉業</a:t>
            </a:r>
            <a:r>
              <a:rPr lang="zh-HK" altLang="en-US" sz="2000" dirty="0" smtClean="0">
                <a:solidFill>
                  <a:srgbClr val="EC46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HK" sz="2000" dirty="0" smtClean="0">
              <a:solidFill>
                <a:srgbClr val="EC46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HK" altLang="en-US" sz="2000" dirty="0" smtClean="0">
                <a:solidFill>
                  <a:srgbClr val="EC46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你們</a:t>
            </a:r>
            <a:r>
              <a:rPr lang="en-US" altLang="zh-HK" sz="2000" dirty="0">
                <a:solidFill>
                  <a:srgbClr val="EC46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dirty="0">
              <a:solidFill>
                <a:srgbClr val="EC46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流程圖: 替代程序 6"/>
          <p:cNvSpPr/>
          <p:nvPr/>
        </p:nvSpPr>
        <p:spPr>
          <a:xfrm>
            <a:off x="10865191" y="201592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498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437817"/>
                </a:solidFill>
                <a:latin typeface="Comic Sans MS" panose="030F0702030302020204" pitchFamily="66" charset="0"/>
              </a:rPr>
              <a:t>4/4</a:t>
            </a:r>
            <a:endParaRPr lang="zh-HK" altLang="en-US" sz="3200" b="1" dirty="0">
              <a:solidFill>
                <a:srgbClr val="43781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8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452" y="226595"/>
            <a:ext cx="6858002" cy="1828800"/>
          </a:xfrm>
        </p:spPr>
        <p:txBody>
          <a:bodyPr>
            <a:normAutofit/>
          </a:bodyPr>
          <a:lstStyle/>
          <a:p>
            <a:r>
              <a:rPr lang="zh-HK" altLang="en-US" sz="5400" dirty="0">
                <a:solidFill>
                  <a:srgbClr val="8B4A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情境一</a:t>
            </a:r>
            <a:endParaRPr lang="en-US" sz="5400" dirty="0">
              <a:solidFill>
                <a:srgbClr val="8B4A8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9334" y="2057401"/>
            <a:ext cx="6858002" cy="914400"/>
          </a:xfrm>
        </p:spPr>
        <p:txBody>
          <a:bodyPr>
            <a:noAutofit/>
          </a:bodyPr>
          <a:lstStyle/>
          <a:p>
            <a:pPr algn="ctr"/>
            <a:r>
              <a:rPr lang="zh-HK" altLang="zh-HK" sz="6400" b="1" dirty="0">
                <a:solidFill>
                  <a:srgbClr val="923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「我」的小桌子</a:t>
            </a:r>
            <a:endParaRPr lang="en-US" sz="6400" dirty="0">
              <a:solidFill>
                <a:srgbClr val="923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05" y="2512595"/>
            <a:ext cx="4199021" cy="41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3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思考問題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偉業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在使用學校內聯網與別人溝通時，有哪些</a:t>
            </a:r>
            <a:r>
              <a:rPr lang="zh-HK" altLang="zh-HK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權利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HK" altLang="zh-HK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義務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HK" sz="2600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HK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富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勤和偉業分別有甚麼地方做得不對呢？為甚麼</a:t>
            </a: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明恩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「保持中立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有甚麼看法？她可以怎樣主動幫助富勤和偉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en-US" altLang="zh-HK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如果我是玲玲</a:t>
            </a:r>
            <a:r>
              <a:rPr lang="zh-TW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跟富勤和偉業說︰</a:t>
            </a:r>
            <a:endParaRPr lang="zh-HK" altLang="en-US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618639" y="2310472"/>
          <a:ext cx="8226818" cy="12439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3409">
                  <a:extLst>
                    <a:ext uri="{9D8B030D-6E8A-4147-A177-3AD203B41FA5}">
                      <a16:colId xmlns:a16="http://schemas.microsoft.com/office/drawing/2014/main" val="170621848"/>
                    </a:ext>
                  </a:extLst>
                </a:gridCol>
                <a:gridCol w="4113409">
                  <a:extLst>
                    <a:ext uri="{9D8B030D-6E8A-4147-A177-3AD203B41FA5}">
                      <a16:colId xmlns:a16="http://schemas.microsoft.com/office/drawing/2014/main" val="2315671764"/>
                    </a:ext>
                  </a:extLst>
                </a:gridCol>
              </a:tblGrid>
              <a:tr h="360858">
                <a:tc>
                  <a:txBody>
                    <a:bodyPr/>
                    <a:lstStyle/>
                    <a:p>
                      <a:pPr algn="ctr"/>
                      <a:r>
                        <a:rPr lang="zh-HK" altLang="zh-HK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偉</a:t>
                      </a:r>
                      <a:r>
                        <a:rPr lang="zh-HK" alt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HK" altLang="zh-HK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</a:t>
                      </a:r>
                      <a:r>
                        <a:rPr lang="zh-HK" altLang="zh-HK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權利</a:t>
                      </a:r>
                      <a:endParaRPr lang="zh-HK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zh-HK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偉</a:t>
                      </a:r>
                      <a:r>
                        <a:rPr lang="zh-HK" alt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HK" altLang="zh-HK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</a:t>
                      </a:r>
                      <a:r>
                        <a:rPr lang="zh-HK" altLang="zh-HK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義務</a:t>
                      </a:r>
                      <a:endParaRPr lang="zh-HK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7514"/>
                  </a:ext>
                </a:extLst>
              </a:tr>
              <a:tr h="878206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324295"/>
                  </a:ext>
                </a:extLst>
              </a:tr>
            </a:tbl>
          </a:graphicData>
        </a:graphic>
      </p:graphicFrame>
      <p:sp>
        <p:nvSpPr>
          <p:cNvPr id="7" name="橢圓形圖說文字 6"/>
          <p:cNvSpPr/>
          <p:nvPr/>
        </p:nvSpPr>
        <p:spPr>
          <a:xfrm>
            <a:off x="6713902" y="4749503"/>
            <a:ext cx="2299345" cy="1460797"/>
          </a:xfrm>
          <a:prstGeom prst="wedgeEllipseCallout">
            <a:avLst>
              <a:gd name="adj1" fmla="val 64361"/>
              <a:gd name="adj2" fmla="val -1418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72" y="4412494"/>
            <a:ext cx="1997542" cy="19975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563026" y="582824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玲玲</a:t>
            </a:r>
            <a:endParaRPr lang="en-US" altLang="zh-TW" sz="2400" b="1" u="sng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82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討論問題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dirty="0">
              <a:solidFill>
                <a:srgbClr val="4D29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675326"/>
            <a:ext cx="10590166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學生討論</a:t>
            </a:r>
            <a:r>
              <a:rPr lang="zh-HK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HK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，可以透過以下的問題，啟發同學思考：</a:t>
            </a:r>
            <a:endParaRPr lang="zh-TW" altLang="zh-HK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HK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互聯網或討論區與人溝通，應保持怎樣的態度和禮貌？與在現實世界與人溝通時相比有分別嗎？</a:t>
            </a:r>
            <a:endParaRPr lang="zh-TW" altLang="zh-HK" sz="2800" dirty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假如你是富勤，當發現他人在學校內</a:t>
            </a:r>
            <a:r>
              <a:rPr lang="zh-TW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</a:t>
            </a:r>
            <a:r>
              <a:rPr lang="zh-HK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網取笑自己時，你會如何尋求協助？</a:t>
            </a:r>
            <a:endParaRPr lang="zh-TW" altLang="zh-HK" sz="2800" dirty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富勤和偉業分別有甚麼地方做得不對呢</a:t>
            </a:r>
            <a:r>
              <a:rPr lang="zh-HK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sz="2800" dirty="0" smtClean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「言論自由」是否沒有限制？ </a:t>
            </a:r>
            <a:endParaRPr lang="zh-TW" altLang="zh-HK" sz="2800" dirty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zh-HK" altLang="en-US" sz="3200" dirty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78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dirty="0">
              <a:solidFill>
                <a:srgbClr val="4D29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675326"/>
            <a:ext cx="10590166" cy="4229100"/>
          </a:xfrm>
        </p:spPr>
        <p:txBody>
          <a:bodyPr>
            <a:noAutofit/>
          </a:bodyPr>
          <a:lstStyle/>
          <a:p>
            <a:pPr lvl="0"/>
            <a:r>
              <a:rPr lang="zh-TW" altLang="en-US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</a:t>
            </a:r>
            <a:r>
              <a:rPr lang="zh-TW" altLang="en-US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你是偉業，看到富勤貼出你的照片並隨意評價，你的心裏有甚麼感覺？</a:t>
            </a:r>
          </a:p>
          <a:p>
            <a:pPr lvl="0"/>
            <a:r>
              <a:rPr lang="zh-TW" altLang="en-US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</a:t>
            </a:r>
            <a:r>
              <a:rPr lang="zh-TW" altLang="en-US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你是富勤，發現偉業公開你的成績，你的感受如何</a:t>
            </a:r>
            <a:r>
              <a:rPr lang="zh-TW" altLang="en-US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800" dirty="0" smtClean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你對</a:t>
            </a:r>
            <a:r>
              <a:rPr lang="zh-TW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明恩</a:t>
            </a:r>
            <a:r>
              <a:rPr lang="zh-HK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「保持中立</a:t>
            </a:r>
            <a:r>
              <a:rPr lang="zh-TW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有甚麼看法？作為他們的同學，明恩可以怎樣幫助富勤和偉</a:t>
            </a:r>
            <a:r>
              <a:rPr lang="zh-TW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HK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zh-TW" altLang="zh-HK" sz="2800" dirty="0" smtClean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</a:t>
            </a:r>
            <a:r>
              <a:rPr lang="zh-HK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你是富勤，若你有機會回到領取成績那天，你會說甚麼去鼓勵同學，做到超越一百分呢？ </a:t>
            </a:r>
            <a:endParaRPr lang="zh-TW" altLang="zh-HK" sz="2800" dirty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假如你是偉業，你認為富勤有甚麼地方值得欣賞？</a:t>
            </a:r>
            <a:endParaRPr lang="zh-HK" altLang="en-US" sz="2800" dirty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25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小總結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與義務的關係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保障了香港市民的言論自由，但人人都應該在互相尊重的基礎上，合法、合理地行使自由。無論在現實生活或網絡世界，人們都有守法的義務。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素養和網絡安全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在使用互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內聯網或討論區與別人溝通時，要保持應有的禮儀和態度，符合道德地使用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</a:t>
            </a: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絡欺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，而且須關注和保障個人私隱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同樣地，其他人的私隱亦應受到保障。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守法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意識對國家安全的重要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學校裏，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同學遵守規則，才能締造良好的學習環境；而在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社會裏，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人人都奉公守法，社會治安良好，市民才可以安居樂業。因此，守法意識對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國家安全是十分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53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3626" y="0"/>
            <a:ext cx="10058402" cy="1219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rgbClr val="4A4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zh-HK" sz="4800" b="1" dirty="0" smtClean="0">
                <a:solidFill>
                  <a:srgbClr val="4A4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角色</a:t>
            </a:r>
            <a:r>
              <a:rPr lang="en-US" altLang="zh-TW" sz="4800" b="1" dirty="0" smtClean="0">
                <a:solidFill>
                  <a:srgbClr val="4A4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i="1" dirty="0">
                <a:solidFill>
                  <a:srgbClr val="4A41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sz="4800" i="1" dirty="0" smtClean="0">
                <a:solidFill>
                  <a:srgbClr val="4A41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HK" altLang="en-US" sz="4800" i="1" dirty="0">
                <a:solidFill>
                  <a:srgbClr val="4A41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en-US" altLang="zh-TW" sz="4800" i="1" dirty="0" smtClean="0">
                <a:solidFill>
                  <a:srgbClr val="4A41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sz="4800" dirty="0">
              <a:solidFill>
                <a:srgbClr val="4A41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95" y="822117"/>
            <a:ext cx="2700000" cy="2700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95" y="3522117"/>
            <a:ext cx="2700000" cy="270000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1" y="895854"/>
            <a:ext cx="2700000" cy="27000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8" y="3595854"/>
            <a:ext cx="2700000" cy="2700000"/>
          </a:xfrm>
          <a:prstGeom prst="rect">
            <a:avLst/>
          </a:prstGeom>
        </p:spPr>
      </p:pic>
      <p:sp>
        <p:nvSpPr>
          <p:cNvPr id="26" name="內容版面配置區 2"/>
          <p:cNvSpPr txBox="1">
            <a:spLocks/>
          </p:cNvSpPr>
          <p:nvPr/>
        </p:nvSpPr>
        <p:spPr>
          <a:xfrm>
            <a:off x="2557049" y="1489301"/>
            <a:ext cx="3298320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HK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偉基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書桌凌亂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認為管理</a:t>
            </a:r>
            <a:r>
              <a:rPr lang="zh-TW" altLang="zh-HK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桌子</a:t>
            </a:r>
            <a:r>
              <a:rPr lang="zh-TW" altLang="zh-HK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是個人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</a:t>
            </a:r>
            <a:r>
              <a:rPr lang="zh-TW" altLang="zh-HK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事，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別人</a:t>
            </a:r>
            <a:r>
              <a:rPr lang="zh-TW" altLang="zh-HK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不應干涉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內容版面配置區 2"/>
          <p:cNvSpPr txBox="1">
            <a:spLocks/>
          </p:cNvSpPr>
          <p:nvPr/>
        </p:nvSpPr>
        <p:spPr>
          <a:xfrm>
            <a:off x="7925951" y="1221672"/>
            <a:ext cx="3911373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</a:t>
            </a:r>
            <a:r>
              <a:rPr lang="zh-TW" altLang="en-US" b="1" u="sng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芬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坐在偉基後方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認為堆積的垃圾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破壞課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內容版面配置區 2"/>
          <p:cNvSpPr txBox="1">
            <a:spLocks/>
          </p:cNvSpPr>
          <p:nvPr/>
        </p:nvSpPr>
        <p:spPr>
          <a:xfrm>
            <a:off x="2557049" y="3795631"/>
            <a:ext cx="3051146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</a:t>
            </a:r>
            <a:r>
              <a:rPr lang="zh-TW" altLang="en-US" b="1" u="sng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偉基鄰座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>
                <a:solidFill>
                  <a:srgbClr val="4275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異味使她未能專心上課</a:t>
            </a:r>
            <a:endParaRPr lang="zh-HK" altLang="en-US" dirty="0">
              <a:solidFill>
                <a:srgbClr val="4275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內容版面配置區 2"/>
          <p:cNvSpPr txBox="1">
            <a:spLocks/>
          </p:cNvSpPr>
          <p:nvPr/>
        </p:nvSpPr>
        <p:spPr>
          <a:xfrm>
            <a:off x="7925952" y="3789746"/>
            <a:ext cx="3911372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r>
              <a:rPr lang="zh-TW" altLang="en-US" b="1" u="sng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聰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同班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見</a:t>
            </a:r>
            <a:r>
              <a:rPr lang="zh-TW" altLang="zh-HK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大家議論紛紛</a:t>
            </a:r>
            <a:r>
              <a:rPr lang="zh-TW" altLang="en-US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，走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過來了解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endParaRPr lang="zh-HK" altLang="en-US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59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14005" y="-186933"/>
            <a:ext cx="10058402" cy="1219200"/>
          </a:xfrm>
        </p:spPr>
        <p:txBody>
          <a:bodyPr/>
          <a:lstStyle/>
          <a:p>
            <a:r>
              <a:rPr lang="zh-TW" altLang="en-US" b="1" dirty="0">
                <a:solidFill>
                  <a:srgbClr val="9E62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故事</a:t>
            </a:r>
            <a:r>
              <a:rPr lang="zh-TW" altLang="en-US" b="1" dirty="0" smtClean="0">
                <a:solidFill>
                  <a:srgbClr val="9E62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大綱  </a:t>
            </a:r>
            <a:r>
              <a:rPr lang="en-US" altLang="zh-TW" i="1" dirty="0" smtClean="0">
                <a:solidFill>
                  <a:srgbClr val="9E62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i="1" dirty="0">
                <a:solidFill>
                  <a:srgbClr val="9E62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HK" altLang="en-US" i="1" dirty="0" smtClean="0">
                <a:solidFill>
                  <a:srgbClr val="9E62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en-US" altLang="zh-TW" i="1" dirty="0" smtClean="0">
                <a:solidFill>
                  <a:srgbClr val="9E62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i="1" dirty="0">
              <a:solidFill>
                <a:srgbClr val="9E62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77121" y="1032267"/>
            <a:ext cx="7809384" cy="5020375"/>
          </a:xfrm>
        </p:spPr>
        <p:txBody>
          <a:bodyPr>
            <a:noAutofit/>
          </a:bodyPr>
          <a:lstStyle/>
          <a:p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偉基的書桌經常都十分凌亂，課室抽屜內經常塞滿各式各樣的雜物和垃圾，包括零食包裝袋、水果果皮、用過的紙</a:t>
            </a:r>
            <a:r>
              <a:rPr lang="zh-HK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巾</a:t>
            </a:r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等，抽屜不時散發出異味，甚</a:t>
            </a:r>
            <a:r>
              <a:rPr lang="zh-HK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惹來一些小昆蟲</a:t>
            </a:r>
            <a:r>
              <a:rPr lang="zh-TW" altLang="zh-HK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</a:t>
            </a:r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衞生問題對鄰座的同學造成影響，坐在偉基旁邊的嘉嘉指出異味使她未能專心上課，而後方的少芬認為堆積的垃圾破壞了課室環境</a:t>
            </a:r>
            <a:r>
              <a:rPr lang="zh-TW" altLang="zh-HK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鄰座</a:t>
            </a:r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同學都感到難以忍受，紛紛提出意見，甚至表達不滿，然而偉基認為，如何管理桌子是他個人的事，大家不應該干涉</a:t>
            </a:r>
            <a:r>
              <a:rPr lang="zh-TW" altLang="zh-HK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聽到</a:t>
            </a:r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大家議論紛紛，子聰</a:t>
            </a:r>
            <a:r>
              <a:rPr lang="zh-HK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</a:t>
            </a:r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走過</a:t>
            </a:r>
            <a:r>
              <a:rPr lang="zh-HK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了解情況</a:t>
            </a:r>
            <a:r>
              <a:rPr lang="en-HK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93476" y="422667"/>
            <a:ext cx="2683645" cy="6062610"/>
            <a:chOff x="167764" y="422667"/>
            <a:chExt cx="2683645" cy="6062610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122" y="422667"/>
              <a:ext cx="2674287" cy="151200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764" y="4973277"/>
              <a:ext cx="2677928" cy="151200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809" y="1941972"/>
              <a:ext cx="2679600" cy="1512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764" y="3453972"/>
              <a:ext cx="2683645" cy="15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35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10226"/>
            <a:ext cx="10800000" cy="6075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891402" y="916487"/>
            <a:ext cx="2102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zh-HK" sz="2400" dirty="0">
                <a:solidFill>
                  <a:srgbClr val="E4447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偉基，你的抽屜堆滿垃圾，散發異味，還惹</a:t>
            </a:r>
            <a:r>
              <a:rPr lang="zh-TW" altLang="zh-HK" sz="2400" dirty="0" smtClean="0">
                <a:solidFill>
                  <a:srgbClr val="E4447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2400" dirty="0" smtClean="0">
                <a:solidFill>
                  <a:srgbClr val="E4447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昆蟲呢！</a:t>
            </a:r>
            <a:endParaRPr lang="zh-HK" altLang="en-US" sz="2400" dirty="0">
              <a:solidFill>
                <a:srgbClr val="E4447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407646" y="1532350"/>
            <a:ext cx="210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>
                <a:solidFill>
                  <a:srgbClr val="3670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少芬</a:t>
            </a:r>
            <a:r>
              <a:rPr lang="zh-TW" altLang="zh-HK" sz="2400" dirty="0" smtClean="0">
                <a:solidFill>
                  <a:srgbClr val="3670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HK" sz="2400" dirty="0">
                <a:solidFill>
                  <a:srgbClr val="3670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這是我個人的自由</a:t>
            </a:r>
            <a:r>
              <a:rPr lang="zh-TW" altLang="zh-HK" sz="2400" dirty="0" smtClean="0">
                <a:solidFill>
                  <a:srgbClr val="3670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HK" altLang="en-US" sz="2400" dirty="0">
              <a:solidFill>
                <a:srgbClr val="3670B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流程圖: 替代程序 1"/>
          <p:cNvSpPr/>
          <p:nvPr/>
        </p:nvSpPr>
        <p:spPr>
          <a:xfrm>
            <a:off x="10865191" y="201592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AC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9ACBF3"/>
                </a:solidFill>
                <a:latin typeface="Comic Sans MS" panose="030F0702030302020204" pitchFamily="66" charset="0"/>
              </a:rPr>
              <a:t>1/4</a:t>
            </a:r>
            <a:endParaRPr lang="zh-HK" altLang="en-US" sz="3200" b="1" dirty="0">
              <a:solidFill>
                <a:srgbClr val="9ACBF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26852"/>
            <a:ext cx="10800000" cy="6075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40644" y="1494771"/>
            <a:ext cx="2102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zh-HK" sz="2400" dirty="0" smtClean="0">
                <a:solidFill>
                  <a:srgbClr val="F871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異味</a:t>
            </a:r>
            <a:r>
              <a:rPr lang="zh-TW" altLang="zh-HK" sz="2400" dirty="0">
                <a:solidFill>
                  <a:srgbClr val="F871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讓我不能專心上課，還感到噁心！</a:t>
            </a:r>
            <a:endParaRPr lang="zh-HK" altLang="en-US" sz="2400" dirty="0">
              <a:solidFill>
                <a:srgbClr val="F871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流程圖: 替代程序 3"/>
          <p:cNvSpPr/>
          <p:nvPr/>
        </p:nvSpPr>
        <p:spPr>
          <a:xfrm>
            <a:off x="10865191" y="193280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AC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9ACBF3"/>
                </a:solidFill>
                <a:latin typeface="Comic Sans MS" panose="030F0702030302020204" pitchFamily="66" charset="0"/>
              </a:rPr>
              <a:t>2/4</a:t>
            </a:r>
            <a:endParaRPr lang="zh-HK" altLang="en-US" sz="3200" b="1" dirty="0">
              <a:solidFill>
                <a:srgbClr val="9ACBF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10226"/>
            <a:ext cx="10800000" cy="6075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873713" y="1072343"/>
            <a:ext cx="1488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3870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我有使用桌子的權利</a:t>
            </a:r>
            <a:r>
              <a:rPr lang="en-US" altLang="zh-TW" sz="2400" dirty="0" smtClean="0">
                <a:solidFill>
                  <a:srgbClr val="3870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400" dirty="0">
              <a:solidFill>
                <a:srgbClr val="3870B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流程圖: 替代程序 3"/>
          <p:cNvSpPr/>
          <p:nvPr/>
        </p:nvSpPr>
        <p:spPr>
          <a:xfrm>
            <a:off x="10865191" y="193280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AC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9ACBF3"/>
                </a:solidFill>
                <a:latin typeface="Comic Sans MS" panose="030F0702030302020204" pitchFamily="66" charset="0"/>
              </a:rPr>
              <a:t>3/4</a:t>
            </a:r>
            <a:endParaRPr lang="zh-HK" altLang="en-US" sz="3200" b="1" dirty="0">
              <a:solidFill>
                <a:srgbClr val="9ACBF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10226"/>
            <a:ext cx="10800000" cy="6075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30825" y="1870553"/>
            <a:ext cx="142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>
                <a:solidFill>
                  <a:srgbClr val="33B74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偉基，其實你</a:t>
            </a:r>
            <a:r>
              <a:rPr lang="en-US" altLang="zh-TW" sz="2400" dirty="0" smtClean="0">
                <a:solidFill>
                  <a:srgbClr val="33B74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400" dirty="0">
              <a:solidFill>
                <a:srgbClr val="33B74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流程圖: 替代程序 3"/>
          <p:cNvSpPr/>
          <p:nvPr/>
        </p:nvSpPr>
        <p:spPr>
          <a:xfrm>
            <a:off x="10865191" y="193280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AC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9ACBF3"/>
                </a:solidFill>
                <a:latin typeface="Comic Sans MS" panose="030F0702030302020204" pitchFamily="66" charset="0"/>
              </a:rPr>
              <a:t>4/4</a:t>
            </a:r>
            <a:endParaRPr lang="zh-HK" altLang="en-US" sz="3200" b="1" dirty="0">
              <a:solidFill>
                <a:srgbClr val="9ACBF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6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思考問題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偉基使用課室桌子時，有哪</a:t>
            </a: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些</a:t>
            </a:r>
            <a:r>
              <a:rPr lang="zh-HK" altLang="zh-HK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權利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HK" altLang="zh-HK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義務</a:t>
            </a: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HK" sz="2600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HK" sz="2600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HK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偉基有甚麼地方做得不對呢？為甚麼</a:t>
            </a: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HK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如果我是子聰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，會跟偉基說︰</a:t>
            </a:r>
            <a:endParaRPr lang="zh-HK" altLang="en-US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618639" y="2310471"/>
          <a:ext cx="8198692" cy="14699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99346">
                  <a:extLst>
                    <a:ext uri="{9D8B030D-6E8A-4147-A177-3AD203B41FA5}">
                      <a16:colId xmlns:a16="http://schemas.microsoft.com/office/drawing/2014/main" val="170621848"/>
                    </a:ext>
                  </a:extLst>
                </a:gridCol>
                <a:gridCol w="4099346">
                  <a:extLst>
                    <a:ext uri="{9D8B030D-6E8A-4147-A177-3AD203B41FA5}">
                      <a16:colId xmlns:a16="http://schemas.microsoft.com/office/drawing/2014/main" val="2315671764"/>
                    </a:ext>
                  </a:extLst>
                </a:gridCol>
              </a:tblGrid>
              <a:tr h="428087">
                <a:tc>
                  <a:txBody>
                    <a:bodyPr/>
                    <a:lstStyle/>
                    <a:p>
                      <a:pPr algn="ctr"/>
                      <a:r>
                        <a:rPr lang="zh-HK" altLang="zh-HK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偉基的</a:t>
                      </a:r>
                      <a:r>
                        <a:rPr lang="zh-HK" altLang="zh-HK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權利</a:t>
                      </a:r>
                      <a:endParaRPr lang="zh-HK" alt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zh-HK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偉基的</a:t>
                      </a:r>
                      <a:r>
                        <a:rPr lang="zh-HK" altLang="zh-HK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義務</a:t>
                      </a:r>
                      <a:endParaRPr lang="zh-HK" alt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7514"/>
                  </a:ext>
                </a:extLst>
              </a:tr>
              <a:tr h="1041819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324295"/>
                  </a:ext>
                </a:extLst>
              </a:tr>
            </a:tbl>
          </a:graphicData>
        </a:graphic>
      </p:graphicFrame>
      <p:sp>
        <p:nvSpPr>
          <p:cNvPr id="9" name="橢圓形圖說文字 8"/>
          <p:cNvSpPr/>
          <p:nvPr/>
        </p:nvSpPr>
        <p:spPr>
          <a:xfrm>
            <a:off x="9086979" y="3944718"/>
            <a:ext cx="2966494" cy="2009653"/>
          </a:xfrm>
          <a:prstGeom prst="wedgeEllipseCallout">
            <a:avLst>
              <a:gd name="adj1" fmla="val -53643"/>
              <a:gd name="adj2" fmla="val 2534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68" y="3780377"/>
            <a:ext cx="2700000" cy="2700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" name="矩形 4"/>
          <p:cNvSpPr/>
          <p:nvPr/>
        </p:nvSpPr>
        <p:spPr>
          <a:xfrm>
            <a:off x="7592558" y="603754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子聰</a:t>
            </a:r>
            <a:endParaRPr lang="en-US" altLang="zh-TW" sz="2400" b="1" u="sng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22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1076</TotalTime>
  <Words>1437</Words>
  <Application>Microsoft Office PowerPoint</Application>
  <PresentationFormat>Widescreen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微軟正黑體</vt:lpstr>
      <vt:lpstr>Arial</vt:lpstr>
      <vt:lpstr>Comic Sans MS</vt:lpstr>
      <vt:lpstr>Segoe Print</vt:lpstr>
      <vt:lpstr>Nature Illustration 16x9</vt:lpstr>
      <vt:lpstr>有聲故事繪本</vt:lpstr>
      <vt:lpstr>情境一</vt:lpstr>
      <vt:lpstr>主要角色 [教師參考]</vt:lpstr>
      <vt:lpstr>故事大綱  [教師參考]</vt:lpstr>
      <vt:lpstr>PowerPoint Presentation</vt:lpstr>
      <vt:lpstr>PowerPoint Presentation</vt:lpstr>
      <vt:lpstr>PowerPoint Presentation</vt:lpstr>
      <vt:lpstr>PowerPoint Presentation</vt:lpstr>
      <vt:lpstr>思考問題：</vt:lpstr>
      <vt:lpstr>討論問題：[教師參考]</vt:lpstr>
      <vt:lpstr>討論問題(續)：[教師參考]</vt:lpstr>
      <vt:lpstr>小總結</vt:lpstr>
      <vt:lpstr>情境二</vt:lpstr>
      <vt:lpstr>主要角色 [教師參考]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思考問題：</vt:lpstr>
      <vt:lpstr>討論問題：[教師參考]</vt:lpstr>
      <vt:lpstr>討論問題(續)：[教師參考]</vt:lpstr>
      <vt:lpstr>小總結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有聲故事繪本</dc:title>
  <dc:creator>CHAN, Tak-wah Bonnie</dc:creator>
  <cp:lastModifiedBy>CHAN, Tak-wah Bonnie</cp:lastModifiedBy>
  <cp:revision>12</cp:revision>
  <dcterms:created xsi:type="dcterms:W3CDTF">2021-07-22T09:05:59Z</dcterms:created>
  <dcterms:modified xsi:type="dcterms:W3CDTF">2022-01-20T02:11:33Z</dcterms:modified>
</cp:coreProperties>
</file>